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58" r:id="rId5"/>
    <p:sldId id="268" r:id="rId6"/>
    <p:sldId id="260" r:id="rId7"/>
    <p:sldId id="261" r:id="rId8"/>
    <p:sldId id="262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Přívlastek</a:t>
            </a:r>
          </a:p>
        </p:txBody>
      </p:sp>
    </p:spTree>
    <p:extLst>
      <p:ext uri="{BB962C8B-B14F-4D97-AF65-F5344CB8AC3E}">
        <p14:creationId xmlns:p14="http://schemas.microsoft.com/office/powerpoint/2010/main" val="71232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6085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2.  několikanásobný 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více přívlastků ze stejné významové řady </a:t>
            </a:r>
            <a:r>
              <a:rPr lang="cs-CZ" sz="2800" dirty="0">
                <a:solidFill>
                  <a:srgbClr val="7030A0"/>
                </a:solidFill>
              </a:rPr>
              <a:t>(např. barva) rozvíjí jedno podstatné jméno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mezi přívlastky lze vkládat spojky i čárky </a:t>
            </a:r>
            <a:r>
              <a:rPr lang="cs-CZ" sz="2800" dirty="0">
                <a:solidFill>
                  <a:srgbClr val="7030A0"/>
                </a:solidFill>
              </a:rPr>
              <a:t>(čárky se většinou nepíší před spojkami </a:t>
            </a:r>
            <a:r>
              <a:rPr lang="cs-CZ" sz="2800" b="1" dirty="0">
                <a:solidFill>
                  <a:srgbClr val="7030A0"/>
                </a:solidFill>
              </a:rPr>
              <a:t>a, i, ani, nebo</a:t>
            </a:r>
            <a:r>
              <a:rPr lang="cs-CZ" sz="2800" dirty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800" dirty="0"/>
              <a:t> 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hluboký, neprostupný </a:t>
            </a:r>
            <a:r>
              <a:rPr lang="cs-CZ" sz="2800" dirty="0"/>
              <a:t>les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moje </a:t>
            </a:r>
            <a:r>
              <a:rPr lang="cs-CZ" sz="2800" b="1" i="1" u="sng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 tvoje </a:t>
            </a:r>
            <a:r>
              <a:rPr lang="cs-CZ" sz="2800" dirty="0"/>
              <a:t>sestra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obtížná</a:t>
            </a:r>
            <a:r>
              <a:rPr lang="cs-CZ" sz="2800" b="1" i="1" u="sng" dirty="0">
                <a:solidFill>
                  <a:schemeClr val="accent6">
                    <a:lumMod val="75000"/>
                  </a:schemeClr>
                </a:solidFill>
              </a:rPr>
              <a:t>, ale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zajímavá </a:t>
            </a:r>
            <a:r>
              <a:rPr lang="cs-CZ" sz="2800" dirty="0"/>
              <a:t>práce</a:t>
            </a:r>
            <a:endParaRPr lang="cs-CZ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5944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těsný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vymezuje význam podstatného jména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tento přívlastek nelze z věty vypustit, aniž by se změnil smysl věty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neodděluje se čárkami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u="sng" dirty="0"/>
              <a:t>Žáci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jedoucí na lyžařský kurz </a:t>
            </a:r>
            <a:r>
              <a:rPr lang="cs-CZ" sz="2800" dirty="0">
                <a:solidFill>
                  <a:schemeClr val="tx1"/>
                </a:solidFill>
              </a:rPr>
              <a:t>přijdou ke sborovně.</a:t>
            </a:r>
          </a:p>
          <a:p>
            <a:pPr marL="0" indent="0" algn="ctr">
              <a:buNone/>
            </a:pPr>
            <a:r>
              <a:rPr lang="cs-CZ" sz="2800" dirty="0"/>
              <a:t>Na našem území se dochovalo několik </a:t>
            </a:r>
            <a:r>
              <a:rPr lang="cs-CZ" sz="2800" u="sng" dirty="0"/>
              <a:t>památek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postavených v románském stylu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97726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volný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podává jen bližší vysvětlení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lze jej z věty vypustit, aniž by se změnil její smysl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většinou stojí za podstatným jménem 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odděluje se čárkami z obou stran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dirty="0"/>
              <a:t>Tatínek zaparkoval naše </a:t>
            </a:r>
            <a:r>
              <a:rPr lang="cs-CZ" sz="2800" u="sng" dirty="0"/>
              <a:t>auto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, zablácené po dlouhé cestě,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dirty="0"/>
              <a:t>přímo před naším domem.</a:t>
            </a:r>
          </a:p>
          <a:p>
            <a:pPr marL="0" indent="0" algn="ctr">
              <a:buNone/>
            </a:pPr>
            <a:r>
              <a:rPr lang="cs-CZ" sz="2800" dirty="0"/>
              <a:t>Jeho </a:t>
            </a:r>
            <a:r>
              <a:rPr lang="cs-CZ" sz="2800" u="sng" dirty="0"/>
              <a:t>pes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, cítící teplo lidské dlaně, </a:t>
            </a:r>
            <a:r>
              <a:rPr lang="cs-CZ" sz="2800" dirty="0"/>
              <a:t>se začal lísat.</a:t>
            </a:r>
          </a:p>
          <a:p>
            <a:pPr marL="0" indent="0" algn="ctr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2353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>
                <a:solidFill>
                  <a:srgbClr val="7030A0"/>
                </a:solidFill>
              </a:rPr>
              <a:t>Procvičování – rozliš těsný a volný přívlastek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Žádná z polévek uvařených z ryb mi nechutná.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Filmy vysílané pozdě v noci nejsou pro děti.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Velké stádo krav pokojně se pasoucích na louce hlídali dva mohutní psi.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Karolína oblečená do puntíkatých šatů na nás už čekala. 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Zařízení užívaná v řemeslné výrobě byla vystavena v muzeu. 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V lese plném letní pohody jsme se procházeli dlouho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do noci.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Lidé žijící na vsi mají blízko do přírody.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1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>
                <a:solidFill>
                  <a:srgbClr val="7030A0"/>
                </a:solidFill>
              </a:rPr>
              <a:t>Procvičování – rozliš těsný a volný přívlastek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Žádná z polévek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uvařených z ryb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mi nechutná.                            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Filmy </a:t>
            </a:r>
            <a:r>
              <a:rPr lang="cs-CZ" sz="2800" u="sng" dirty="0">
                <a:solidFill>
                  <a:srgbClr val="00B050"/>
                </a:solidFill>
              </a:rPr>
              <a:t>vysílané pozdě v noci</a:t>
            </a:r>
            <a:r>
              <a:rPr lang="cs-CZ" sz="2800" dirty="0">
                <a:solidFill>
                  <a:srgbClr val="00B050"/>
                </a:solidFill>
              </a:rPr>
              <a:t> nejsou pro děti.			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Velké stádo krav,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pokojně se pasoucích na louce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, hlídali dva mohutní psi.								V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Karolína, </a:t>
            </a:r>
            <a:r>
              <a:rPr lang="cs-CZ" sz="2800" u="sng" dirty="0">
                <a:solidFill>
                  <a:srgbClr val="00B050"/>
                </a:solidFill>
              </a:rPr>
              <a:t>oblečená do puntíkatých šatů</a:t>
            </a:r>
            <a:r>
              <a:rPr lang="cs-CZ" sz="2800" dirty="0">
                <a:solidFill>
                  <a:srgbClr val="00B050"/>
                </a:solidFill>
              </a:rPr>
              <a:t>, na nás už čekala. 	V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Zařízení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užívaná v řemeslné výrobě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byla vystavena v muzeu. 	T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V lese, </a:t>
            </a:r>
            <a:r>
              <a:rPr lang="cs-CZ" sz="2800" u="sng" dirty="0">
                <a:solidFill>
                  <a:srgbClr val="00B050"/>
                </a:solidFill>
                <a:cs typeface="Arial" pitchFamily="34" charset="0"/>
              </a:rPr>
              <a:t>plném letní pohody</a:t>
            </a: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, jsme se procházeli dlouho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do noci. 								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Lidé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žijící na vsi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mají blízko do přírody.				T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66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977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Přístavek</a:t>
            </a:r>
          </a:p>
        </p:txBody>
      </p:sp>
    </p:spTree>
    <p:extLst>
      <p:ext uri="{BB962C8B-B14F-4D97-AF65-F5344CB8AC3E}">
        <p14:creationId xmlns:p14="http://schemas.microsoft.com/office/powerpoint/2010/main" val="295723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>
                <a:solidFill>
                  <a:srgbClr val="7030A0"/>
                </a:solidFill>
              </a:rPr>
              <a:t>Charakteristika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volně připojený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shodný přívlastek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základem je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podstatné jméno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blíže určuje slovo</a:t>
            </a: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, na kterém závisí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 psaném textu je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oddělen čárkami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 mluveném projevu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se odděluje pauzami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508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Přístavek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sz="2800" i="1" dirty="0"/>
          </a:p>
          <a:p>
            <a:r>
              <a:rPr lang="cs-CZ" b="1" dirty="0">
                <a:solidFill>
                  <a:srgbClr val="7030A0"/>
                </a:solidFill>
              </a:rPr>
              <a:t>T .G. Masaryk se narodil v Hodoníně.</a:t>
            </a:r>
          </a:p>
          <a:p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T. G. Masaryk byl </a:t>
            </a:r>
            <a:r>
              <a:rPr lang="cs-CZ" b="1" i="1" u="sng" dirty="0">
                <a:solidFill>
                  <a:schemeClr val="accent6">
                    <a:lumMod val="75000"/>
                  </a:schemeClr>
                </a:solidFill>
              </a:rPr>
              <a:t>první československý prezident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b="1" dirty="0">
                <a:solidFill>
                  <a:srgbClr val="7030A0"/>
                </a:solidFill>
              </a:rPr>
              <a:t>T. G. Masaryk,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první československý prezident</a:t>
            </a:r>
            <a:r>
              <a:rPr lang="cs-CZ" b="1" dirty="0">
                <a:solidFill>
                  <a:srgbClr val="7030A0"/>
                </a:solidFill>
              </a:rPr>
              <a:t>, se narodil v Hodoníně.</a:t>
            </a: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první československý prezident </a:t>
            </a:r>
            <a:r>
              <a:rPr lang="cs-CZ" b="1" dirty="0">
                <a:solidFill>
                  <a:srgbClr val="00B050"/>
                </a:solidFill>
              </a:rPr>
              <a:t>= přístavek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14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rgbClr val="7030A0"/>
                </a:solidFill>
              </a:rPr>
              <a:t>Slovní zásobu,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soubor všech slov a slovních spojení v jazyce</a:t>
            </a:r>
            <a:r>
              <a:rPr lang="cs-CZ" sz="2800" b="1" dirty="0">
                <a:solidFill>
                  <a:srgbClr val="7030A0"/>
                </a:solidFill>
              </a:rPr>
              <a:t>, zachycují slovníky.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Pavle,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naší výborné kamarádce</a:t>
            </a:r>
            <a:r>
              <a:rPr lang="cs-CZ" sz="2800" b="1" dirty="0">
                <a:solidFill>
                  <a:srgbClr val="7030A0"/>
                </a:solidFill>
              </a:rPr>
              <a:t>, to přejeme.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Vždycky měla v batohu nějakou dobrotu,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čokoládu, sušenky nebo žvýkačky</a:t>
            </a: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V Paříži,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hlavním městě Francie</a:t>
            </a:r>
            <a:r>
              <a:rPr lang="cs-CZ" sz="2800" b="1" dirty="0">
                <a:solidFill>
                  <a:srgbClr val="7030A0"/>
                </a:solidFill>
              </a:rPr>
              <a:t>, se koná tenisový turnaj.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V první disciplíně</a:t>
            </a:r>
            <a:r>
              <a:rPr lang="cs-CZ" sz="2800" b="1" dirty="0">
                <a:cs typeface="Arial" pitchFamily="34" charset="0"/>
              </a:rPr>
              <a:t>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v hodu diskem</a:t>
            </a: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, ze sebe vydala česká reprezentantka všechno.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Dědeček prožil celý život doma,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v rodném Podkrkonoší</a:t>
            </a:r>
            <a:r>
              <a:rPr lang="cs-CZ" sz="2800" b="1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3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je to rozvíjející větný člen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značí se:</a:t>
            </a:r>
            <a:r>
              <a:rPr lang="cs-CZ" sz="2800" b="1" dirty="0"/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Pk</a:t>
            </a: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závisí: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většinou na podstatném jménu, blíže určuje jeho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     význam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 </a:t>
            </a:r>
          </a:p>
          <a:p>
            <a:r>
              <a:rPr lang="cs-CZ" sz="2800" b="1" dirty="0">
                <a:solidFill>
                  <a:srgbClr val="7030A0"/>
                </a:solidFill>
              </a:rPr>
              <a:t>ptáme se na něj: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b="1" dirty="0">
                <a:solidFill>
                  <a:srgbClr val="00B050"/>
                </a:solidFill>
              </a:rPr>
              <a:t>Jaký, který, čí? + řídícím podstatným                            			  jménem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2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5043"/>
            <a:ext cx="864096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564703"/>
            <a:ext cx="8640960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bývá vyjádřen: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přídavným jménem, zájmenem,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číslovkou, podstatným jménem,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infinitivem slovesa, příslovcem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dělí se na: </a:t>
            </a:r>
            <a:r>
              <a:rPr lang="cs-CZ" sz="2800" b="1" dirty="0">
                <a:solidFill>
                  <a:srgbClr val="00B050"/>
                </a:solidFill>
              </a:rPr>
              <a:t>shodný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neshodný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8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shoduje se v rodě, čísle a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před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u="sng" dirty="0">
                <a:solidFill>
                  <a:srgbClr val="00B050"/>
                </a:solidFill>
              </a:rPr>
              <a:t>světlé</a:t>
            </a:r>
            <a:r>
              <a:rPr lang="cs-CZ" b="1" dirty="0">
                <a:solidFill>
                  <a:srgbClr val="00B050"/>
                </a:solidFill>
              </a:rPr>
              <a:t> vlasy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tvoje</a:t>
            </a:r>
            <a:r>
              <a:rPr lang="cs-CZ" b="1" dirty="0">
                <a:solidFill>
                  <a:srgbClr val="00B050"/>
                </a:solidFill>
              </a:rPr>
              <a:t> kniha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první</a:t>
            </a:r>
            <a:r>
              <a:rPr lang="cs-CZ" b="1" dirty="0">
                <a:solidFill>
                  <a:srgbClr val="00B050"/>
                </a:solidFill>
              </a:rPr>
              <a:t> den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neshoduje se v rodě, čísle nebo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za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00B050"/>
                </a:solidFill>
              </a:rPr>
              <a:t>cesta </a:t>
            </a:r>
            <a:r>
              <a:rPr lang="cs-CZ" b="1" u="sng" dirty="0">
                <a:solidFill>
                  <a:srgbClr val="00B050"/>
                </a:solidFill>
              </a:rPr>
              <a:t>lesem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byt </a:t>
            </a:r>
            <a:r>
              <a:rPr lang="cs-CZ" b="1" u="sng" dirty="0">
                <a:solidFill>
                  <a:srgbClr val="00B050"/>
                </a:solidFill>
              </a:rPr>
              <a:t>s balkonem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touha </a:t>
            </a:r>
            <a:r>
              <a:rPr lang="cs-CZ" b="1" u="sng" dirty="0">
                <a:solidFill>
                  <a:srgbClr val="00B050"/>
                </a:solidFill>
              </a:rPr>
              <a:t>vítězit 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              let </a:t>
            </a:r>
            <a:r>
              <a:rPr lang="cs-CZ" b="1" u="sng" dirty="0">
                <a:solidFill>
                  <a:srgbClr val="00B050"/>
                </a:solidFill>
              </a:rPr>
              <a:t>vzhůru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0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ohýbá i přívlastek (mění koncovky)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tvar přívlastku nemění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 </a:t>
            </a:r>
            <a:r>
              <a:rPr lang="cs-CZ" dirty="0"/>
              <a:t>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</p:txBody>
      </p:sp>
    </p:spTree>
    <p:extLst>
      <p:ext uri="{BB962C8B-B14F-4D97-AF65-F5344CB8AC3E}">
        <p14:creationId xmlns:p14="http://schemas.microsoft.com/office/powerpoint/2010/main" val="240511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ke shodnému přívlastku přívlastek neshodný.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lesní cesta</a:t>
            </a:r>
          </a:p>
          <a:p>
            <a:r>
              <a:rPr lang="cs-CZ" dirty="0"/>
              <a:t>psí bouda</a:t>
            </a:r>
          </a:p>
          <a:p>
            <a:r>
              <a:rPr lang="cs-CZ" dirty="0"/>
              <a:t>vlněný oblek</a:t>
            </a:r>
          </a:p>
          <a:p>
            <a:r>
              <a:rPr lang="cs-CZ" dirty="0"/>
              <a:t>dřevěná lavice</a:t>
            </a:r>
          </a:p>
          <a:p>
            <a:r>
              <a:rPr lang="cs-CZ" dirty="0"/>
              <a:t>plastová deska</a:t>
            </a:r>
          </a:p>
          <a:p>
            <a:r>
              <a:rPr lang="cs-CZ" dirty="0"/>
              <a:t>zámecká cesta</a:t>
            </a:r>
          </a:p>
          <a:p>
            <a:r>
              <a:rPr lang="cs-CZ" dirty="0"/>
              <a:t>přední místo</a:t>
            </a:r>
          </a:p>
          <a:p>
            <a:r>
              <a:rPr lang="cs-CZ" dirty="0"/>
              <a:t>kukačkové hodiny</a:t>
            </a:r>
          </a:p>
          <a:p>
            <a:r>
              <a:rPr lang="cs-CZ" dirty="0"/>
              <a:t>stříbrný řetízek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cesta lesem</a:t>
            </a:r>
          </a:p>
          <a:p>
            <a:r>
              <a:rPr lang="cs-CZ" dirty="0"/>
              <a:t>bouda pro psa</a:t>
            </a:r>
          </a:p>
          <a:p>
            <a:r>
              <a:rPr lang="cs-CZ" dirty="0"/>
              <a:t>oblek z vlny</a:t>
            </a:r>
          </a:p>
          <a:p>
            <a:r>
              <a:rPr lang="cs-CZ" dirty="0"/>
              <a:t>lavice ze dřeva</a:t>
            </a:r>
          </a:p>
          <a:p>
            <a:r>
              <a:rPr lang="cs-CZ" dirty="0"/>
              <a:t>deska z plastu</a:t>
            </a:r>
          </a:p>
          <a:p>
            <a:r>
              <a:rPr lang="cs-CZ" dirty="0"/>
              <a:t>cesta k zámku</a:t>
            </a:r>
          </a:p>
          <a:p>
            <a:r>
              <a:rPr lang="cs-CZ" dirty="0"/>
              <a:t>místo vpředu</a:t>
            </a:r>
          </a:p>
          <a:p>
            <a:r>
              <a:rPr lang="cs-CZ" dirty="0"/>
              <a:t>hodiny s kukačkou</a:t>
            </a:r>
          </a:p>
          <a:p>
            <a:r>
              <a:rPr lang="cs-CZ" dirty="0"/>
              <a:t>řetízek ze stříbra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23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977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 neshodnému přívlastku přívlastek 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bouda pro špačky</a:t>
            </a:r>
          </a:p>
          <a:p>
            <a:r>
              <a:rPr lang="cs-CZ" dirty="0"/>
              <a:t>brnění pro rytíře</a:t>
            </a:r>
          </a:p>
          <a:p>
            <a:r>
              <a:rPr lang="cs-CZ" dirty="0"/>
              <a:t>třešeň v květu</a:t>
            </a:r>
          </a:p>
          <a:p>
            <a:r>
              <a:rPr lang="cs-CZ" dirty="0"/>
              <a:t>představení v divadle</a:t>
            </a:r>
          </a:p>
          <a:p>
            <a:r>
              <a:rPr lang="cs-CZ" dirty="0"/>
              <a:t>kniha s obrázky</a:t>
            </a:r>
          </a:p>
          <a:p>
            <a:r>
              <a:rPr lang="cs-CZ" dirty="0"/>
              <a:t>šaty z bavlny</a:t>
            </a:r>
          </a:p>
          <a:p>
            <a:r>
              <a:rPr lang="cs-CZ" dirty="0"/>
              <a:t>sako z manšestru</a:t>
            </a:r>
          </a:p>
          <a:p>
            <a:r>
              <a:rPr lang="cs-CZ" dirty="0"/>
              <a:t>ulice v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raze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špaččí bouda</a:t>
            </a:r>
          </a:p>
          <a:p>
            <a:r>
              <a:rPr lang="cs-CZ" dirty="0"/>
              <a:t>rytířské brnění</a:t>
            </a:r>
          </a:p>
          <a:p>
            <a:r>
              <a:rPr lang="cs-CZ" dirty="0"/>
              <a:t>kvetoucí třešeň</a:t>
            </a:r>
          </a:p>
          <a:p>
            <a:r>
              <a:rPr lang="cs-CZ" dirty="0"/>
              <a:t>divadelní představení</a:t>
            </a:r>
          </a:p>
          <a:p>
            <a:r>
              <a:rPr lang="cs-CZ" dirty="0"/>
              <a:t>obrázková kniha</a:t>
            </a:r>
          </a:p>
          <a:p>
            <a:r>
              <a:rPr lang="cs-CZ" dirty="0"/>
              <a:t>bavlněné šaty</a:t>
            </a:r>
          </a:p>
          <a:p>
            <a:r>
              <a:rPr lang="cs-CZ" dirty="0"/>
              <a:t>manšestrové sako</a:t>
            </a: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ražská ulice</a:t>
            </a:r>
          </a:p>
        </p:txBody>
      </p:sp>
    </p:spTree>
    <p:extLst>
      <p:ext uri="{BB962C8B-B14F-4D97-AF65-F5344CB8AC3E}">
        <p14:creationId xmlns:p14="http://schemas.microsoft.com/office/powerpoint/2010/main" val="42086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Podtrhni v textu PK a urči, zda jsou shodné (</a:t>
            </a:r>
            <a:r>
              <a:rPr lang="cs-CZ" b="1" dirty="0" err="1">
                <a:solidFill>
                  <a:srgbClr val="7030A0"/>
                </a:solidFill>
              </a:rPr>
              <a:t>Pks</a:t>
            </a:r>
            <a:r>
              <a:rPr lang="cs-CZ" b="1" dirty="0">
                <a:solidFill>
                  <a:srgbClr val="7030A0"/>
                </a:solidFill>
              </a:rPr>
              <a:t>), či neshodné (</a:t>
            </a:r>
            <a:r>
              <a:rPr lang="cs-CZ" b="1" dirty="0" err="1">
                <a:solidFill>
                  <a:srgbClr val="7030A0"/>
                </a:solidFill>
              </a:rPr>
              <a:t>Pkn</a:t>
            </a:r>
            <a:r>
              <a:rPr lang="cs-CZ" b="1" dirty="0">
                <a:solidFill>
                  <a:srgbClr val="7030A0"/>
                </a:solidFill>
              </a:rPr>
              <a:t>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80828"/>
            <a:ext cx="8229600" cy="46284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Zadní stěna pokoje byla obložena modřínovým dřevem.</a:t>
            </a:r>
          </a:p>
          <a:p>
            <a:r>
              <a:rPr lang="cs-CZ" dirty="0"/>
              <a:t>Strýcův domek stál na konci vesnice.</a:t>
            </a:r>
          </a:p>
          <a:p>
            <a:r>
              <a:rPr lang="cs-CZ" dirty="0"/>
              <a:t>V dutinách stromů hnízdí vzácné sovy.</a:t>
            </a:r>
          </a:p>
          <a:p>
            <a:r>
              <a:rPr lang="cs-CZ" dirty="0"/>
              <a:t>V rohu místnosti stál mramorový krb.</a:t>
            </a:r>
          </a:p>
          <a:p>
            <a:r>
              <a:rPr lang="cs-CZ" dirty="0"/>
              <a:t>Kancelář ředitele najdete v prvním poschodí.</a:t>
            </a:r>
          </a:p>
          <a:p>
            <a:r>
              <a:rPr lang="cs-CZ" dirty="0"/>
              <a:t>V listnatých lesích rostou bílé konvalinky.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292080" y="49971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359372" y="4222136"/>
            <a:ext cx="792088" cy="4659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899592" y="2132856"/>
            <a:ext cx="8640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1331640" y="2492896"/>
            <a:ext cx="504056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730830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118762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2915816" y="2132856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3095836" y="3149352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724128" y="25222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2359372" y="3743884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095836" y="14411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6444208" y="2132856"/>
            <a:ext cx="208823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99592" y="3212976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652120" y="3149352"/>
            <a:ext cx="129614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2735796" y="3793480"/>
            <a:ext cx="151216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148064" y="3793480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413748" y="481713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5976156" y="4275094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5240776" y="3750940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>
            <a:off x="5364088" y="31493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2316684" y="4997152"/>
            <a:ext cx="13681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2179564" y="4376861"/>
            <a:ext cx="14401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355976" y="4393900"/>
            <a:ext cx="187220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5364088" y="4997152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187624" y="5661248"/>
            <a:ext cx="165618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148064" y="5589240"/>
            <a:ext cx="5400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animBg="1"/>
      <p:bldP spid="10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085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postupně rozvíjející 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spojení podstatného jména a přívlastku je rozvíjeno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7030A0"/>
                </a:solidFill>
              </a:rPr>
              <a:t>a upřesněno  </a:t>
            </a:r>
            <a:r>
              <a:rPr lang="cs-CZ" sz="2800" b="1" dirty="0">
                <a:solidFill>
                  <a:srgbClr val="00B050"/>
                </a:solidFill>
              </a:rPr>
              <a:t>dalším přívlastkem</a:t>
            </a:r>
            <a:r>
              <a:rPr lang="cs-CZ" sz="2800" dirty="0">
                <a:solidFill>
                  <a:srgbClr val="00B050"/>
                </a:solidFill>
              </a:rPr>
              <a:t>;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mezi přívlastky nelze vložit spojku </a:t>
            </a:r>
            <a:r>
              <a:rPr lang="cs-CZ" sz="2800" b="1" dirty="0">
                <a:solidFill>
                  <a:srgbClr val="7030A0"/>
                </a:solidFill>
              </a:rPr>
              <a:t>a</a:t>
            </a:r>
            <a:r>
              <a:rPr lang="cs-CZ" sz="2800" b="1" dirty="0">
                <a:solidFill>
                  <a:srgbClr val="00B050"/>
                </a:solidFill>
              </a:rPr>
              <a:t> ani psát čárku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mí dva </a:t>
            </a:r>
            <a:r>
              <a:rPr lang="cs-CZ" sz="2800" dirty="0">
                <a:solidFill>
                  <a:schemeClr val="tx1"/>
                </a:solidFill>
              </a:rPr>
              <a:t>přátelé</a:t>
            </a: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moderní automobilová </a:t>
            </a:r>
            <a:r>
              <a:rPr lang="cs-CZ" sz="2800" dirty="0"/>
              <a:t>doprava</a:t>
            </a: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první světová </a:t>
            </a:r>
            <a:r>
              <a:rPr lang="cs-CZ" sz="2800" dirty="0"/>
              <a:t>válka</a:t>
            </a:r>
          </a:p>
          <a:p>
            <a:endParaRPr lang="cs-CZ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390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921</Words>
  <Application>Microsoft Office PowerPoint</Application>
  <PresentationFormat>Předvádění na obrazovce (4:3)</PresentationFormat>
  <Paragraphs>219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systému Office</vt:lpstr>
      <vt:lpstr>Přívlastek</vt:lpstr>
      <vt:lpstr>Charakteristika</vt:lpstr>
      <vt:lpstr>Charakteristika</vt:lpstr>
      <vt:lpstr>Druhy přívlastku I</vt:lpstr>
      <vt:lpstr>Druhy přívlastku I</vt:lpstr>
      <vt:lpstr>Utvoř ke shodnému přívlastku přívlastek neshodný.</vt:lpstr>
      <vt:lpstr>Utvoř k neshodnému přívlastku přívlastek shodný.</vt:lpstr>
      <vt:lpstr>Podtrhni v textu PK a urči, zda jsou shodné (Pks), či neshodné (Pkn).</vt:lpstr>
      <vt:lpstr>Druhy přívlastku II</vt:lpstr>
      <vt:lpstr>Druhy přívlastku II</vt:lpstr>
      <vt:lpstr>Druhy přívlastku III</vt:lpstr>
      <vt:lpstr>Druhy přívlastku III</vt:lpstr>
      <vt:lpstr>Procvičování – rozliš těsný a volný přívlastek</vt:lpstr>
      <vt:lpstr>Procvičování – rozliš těsný a volný přívlastek</vt:lpstr>
      <vt:lpstr>Přístavek</vt:lpstr>
      <vt:lpstr>Charakteristika</vt:lpstr>
      <vt:lpstr>Přístavek</vt:lpstr>
      <vt:lpstr>Příklady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61</cp:revision>
  <dcterms:created xsi:type="dcterms:W3CDTF">2011-03-22T17:13:23Z</dcterms:created>
  <dcterms:modified xsi:type="dcterms:W3CDTF">2021-02-18T17:55:27Z</dcterms:modified>
</cp:coreProperties>
</file>